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1" r:id="rId1"/>
  </p:sldMasterIdLst>
  <p:notesMasterIdLst>
    <p:notesMasterId r:id="rId26"/>
  </p:notesMasterIdLst>
  <p:sldIdLst>
    <p:sldId id="256" r:id="rId2"/>
    <p:sldId id="480" r:id="rId3"/>
    <p:sldId id="496" r:id="rId4"/>
    <p:sldId id="505" r:id="rId5"/>
    <p:sldId id="507" r:id="rId6"/>
    <p:sldId id="500" r:id="rId7"/>
    <p:sldId id="503" r:id="rId8"/>
    <p:sldId id="504" r:id="rId9"/>
    <p:sldId id="501" r:id="rId10"/>
    <p:sldId id="499" r:id="rId11"/>
    <p:sldId id="481" r:id="rId12"/>
    <p:sldId id="489" r:id="rId13"/>
    <p:sldId id="490" r:id="rId14"/>
    <p:sldId id="482" r:id="rId15"/>
    <p:sldId id="484" r:id="rId16"/>
    <p:sldId id="485" r:id="rId17"/>
    <p:sldId id="493" r:id="rId18"/>
    <p:sldId id="492" r:id="rId19"/>
    <p:sldId id="474" r:id="rId20"/>
    <p:sldId id="486" r:id="rId21"/>
    <p:sldId id="476" r:id="rId22"/>
    <p:sldId id="508" r:id="rId23"/>
    <p:sldId id="494" r:id="rId24"/>
    <p:sldId id="411" r:id="rId25"/>
  </p:sldIdLst>
  <p:sldSz cx="9144000" cy="5143500" type="screen16x9"/>
  <p:notesSz cx="6807200" cy="99393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397B6D-E742-41C2-AA1A-71A23B53725F}">
          <p14:sldIdLst>
            <p14:sldId id="256"/>
            <p14:sldId id="480"/>
            <p14:sldId id="496"/>
            <p14:sldId id="505"/>
            <p14:sldId id="507"/>
            <p14:sldId id="500"/>
            <p14:sldId id="503"/>
            <p14:sldId id="504"/>
            <p14:sldId id="501"/>
            <p14:sldId id="499"/>
            <p14:sldId id="481"/>
            <p14:sldId id="489"/>
            <p14:sldId id="490"/>
            <p14:sldId id="482"/>
            <p14:sldId id="484"/>
            <p14:sldId id="485"/>
            <p14:sldId id="493"/>
            <p14:sldId id="492"/>
            <p14:sldId id="474"/>
            <p14:sldId id="486"/>
            <p14:sldId id="476"/>
            <p14:sldId id="508"/>
            <p14:sldId id="494"/>
          </p14:sldIdLst>
        </p14:section>
        <p14:section name="Раздел без заголовка" id="{D5223AA4-E842-4507-8007-B34B3F88EE8F}">
          <p14:sldIdLst>
            <p14:sldId id="4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EDC8"/>
    <a:srgbClr val="E5E09F"/>
    <a:srgbClr val="E8F7FE"/>
    <a:srgbClr val="0066CC"/>
    <a:srgbClr val="D3EFFD"/>
    <a:srgbClr val="C5E6FF"/>
    <a:srgbClr val="66CCFF"/>
    <a:srgbClr val="E81046"/>
    <a:srgbClr val="878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5" autoAdjust="0"/>
    <p:restoredTop sz="94660"/>
  </p:normalViewPr>
  <p:slideViewPr>
    <p:cSldViewPr>
      <p:cViewPr varScale="1">
        <p:scale>
          <a:sx n="110" d="100"/>
          <a:sy n="110" d="100"/>
        </p:scale>
        <p:origin x="590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pPr>
              <a:defRPr/>
            </a:pPr>
            <a:fld id="{DFBAB01F-DD23-495B-AA2B-3F9D640911B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066349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9pPr>
          </a:lstStyle>
          <a:p>
            <a:fld id="{0897E752-DB03-4508-8DD1-FB16A9CB53B5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rPr>
              <a:pPr/>
              <a:t>1</a:t>
            </a:fld>
            <a:endParaRPr lang="ru-RU" altLang="ru-RU" dirty="0">
              <a:solidFill>
                <a:srgbClr val="000000"/>
              </a:solidFill>
              <a:latin typeface="Times New Roman" panose="02020603050405020304" pitchFamily="18" charset="0"/>
              <a:cs typeface="DejaVu Sans" charset="0"/>
            </a:endParaRPr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96902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FBAB01F-DD23-495B-AA2B-3F9D640911BF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15260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28953-7D2E-4033-AD7A-04958953B54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899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FBAB01F-DD23-495B-AA2B-3F9D640911BF}" type="slidenum">
              <a:rPr lang="ru-RU" altLang="ru-RU" smtClean="0"/>
              <a:pPr>
                <a:defRPr/>
              </a:pPr>
              <a:t>22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89103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D79353-59B3-41D4-A1A9-DC36E0CFDD1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05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2A0A5D-9805-43FA-9255-6400C57A3A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140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5774A-4755-4C13-96F3-4FC371D4284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19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BD3466-641E-44E7-9A05-B89B6B0207E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84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4EFC2D-38A6-4D8B-8B37-4B7EC6CF721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47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E3D3D-E080-4E59-8BE3-528D038019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9313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10920C-B0CF-4CB3-A3D4-8DD2C3948F8A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51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7A621-1EA3-4D43-B93C-E3EAB5876F0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60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271C5-520E-4302-A0B1-440D127E6E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71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692BE-808A-414F-AD5F-AEE5D3A9CEA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22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58C6-E46C-428F-ABEE-3593A2D0797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765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8A5B055-54BE-42A4-8DC8-10ED2ADEA08A}" type="datetimeFigureOut">
              <a:rPr lang="ru-RU"/>
              <a:pPr>
                <a:defRPr/>
              </a:pPr>
              <a:t>06.09.2023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E1444EC-30F4-4546-BA0E-14E281197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4588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0" y="141750"/>
            <a:ext cx="8959500" cy="856137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Рисунок 6"/>
          <p:cNvSpPr>
            <a:spLocks noGrp="1"/>
          </p:cNvSpPr>
          <p:nvPr>
            <p:ph type="pic" sz="quarter" idx="12"/>
          </p:nvPr>
        </p:nvSpPr>
        <p:spPr bwMode="auto">
          <a:xfrm>
            <a:off x="5044500" y="1559250"/>
            <a:ext cx="3915000" cy="3172500"/>
          </a:xfrm>
        </p:spPr>
      </p:sp>
    </p:spTree>
    <p:extLst>
      <p:ext uri="{BB962C8B-B14F-4D97-AF65-F5344CB8AC3E}">
        <p14:creationId xmlns:p14="http://schemas.microsoft.com/office/powerpoint/2010/main" val="170873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867B1-6445-4213-9600-44A6D43D558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9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4" r:id="rId12"/>
    <p:sldLayoutId id="214748379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611560" y="1536715"/>
            <a:ext cx="8064896" cy="156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ru-RU" sz="24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Семинар по вопросам организации и проведения социально-психологического тестирования обучающихся образовательных организаций в 2023-2024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учебном году</a:t>
            </a:r>
            <a:endParaRPr lang="ru-RU" alt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503238" y="3075805"/>
            <a:ext cx="8640762" cy="149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560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9pPr>
          </a:lstStyle>
          <a:p>
            <a:pPr lvl="0" algn="ctr" defTabSz="685749">
              <a:defRPr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359"/>
            <a:ext cx="1467954" cy="7920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7619" y="38045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685749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Заведующий методическим отделением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ГАОУ ЦППРК «Росток»</a:t>
            </a:r>
          </a:p>
          <a:p>
            <a:pPr lvl="0" algn="ctr" defTabSz="685749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Елена Александровна Алехина</a:t>
            </a:r>
            <a:endParaRPr lang="ru-RU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57517" y="406270"/>
            <a:ext cx="81773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92813" y="1059582"/>
            <a:ext cx="65882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27168"/>
            <a:ext cx="803264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200" smtClean="0"/>
          </a:p>
          <a:p>
            <a:endParaRPr lang="ru-RU" sz="1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301694"/>
              </p:ext>
            </p:extLst>
          </p:nvPr>
        </p:nvGraphicFramePr>
        <p:xfrm>
          <a:off x="1138009" y="1245546"/>
          <a:ext cx="7216370" cy="2834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08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8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8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Методика предназначена для выявления латентной и явной рискогенности социально-психологических условий, формирующих психологическую готовность к аддиктивному (зависимому) поведению у лиц подросткового и юношеского возраста.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Методика не может быть использована для формулировки заключения о наркотической или иной зависимости респондента.</a:t>
                      </a:r>
                      <a:endParaRPr lang="ru-RU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11760" y="475323"/>
            <a:ext cx="48965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 что направлена ЕМ СПТ </a:t>
            </a:r>
          </a:p>
        </p:txBody>
      </p:sp>
    </p:spTree>
    <p:extLst>
      <p:ext uri="{BB962C8B-B14F-4D97-AF65-F5344CB8AC3E}">
        <p14:creationId xmlns:p14="http://schemas.microsoft.com/office/powerpoint/2010/main" val="173805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0502" y="267494"/>
            <a:ext cx="5301818" cy="936104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Нормативно-правовая основа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СПТ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91227" y="2968663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779260" y="3277984"/>
            <a:ext cx="4096343" cy="576065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Приказ Минпросвещения России от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20 февраля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2020 г. №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59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797921" y="1131590"/>
            <a:ext cx="5214239" cy="648072"/>
          </a:xfrm>
          <a:prstGeom prst="homePlat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Статья 53.4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Раннее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выявление незаконного потребления наркотических средств и психотропных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веществ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7921" y="2211711"/>
            <a:ext cx="5214239" cy="4320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Социально-психологическое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тестирование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75603" y="3081397"/>
            <a:ext cx="3584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«Об утверждении Порядка проведения социально-психологического тестирования обучающихся в общеобразовательных организациях и профессиональных образовательных организациях»</a:t>
            </a:r>
          </a:p>
        </p:txBody>
      </p:sp>
    </p:spTree>
    <p:extLst>
      <p:ext uri="{BB962C8B-B14F-4D97-AF65-F5344CB8AC3E}">
        <p14:creationId xmlns:p14="http://schemas.microsoft.com/office/powerpoint/2010/main" val="279318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Нормативно-правовая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основа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683568" y="1952025"/>
            <a:ext cx="3960440" cy="1008112"/>
          </a:xfrm>
          <a:prstGeom prst="rightArrow">
            <a:avLst>
              <a:gd name="adj1" fmla="val 50000"/>
              <a:gd name="adj2" fmla="val 11154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Приказ Минобрнауки России от 20 февраля 2020 г. №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239</a:t>
            </a:r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275606"/>
            <a:ext cx="1862906" cy="4320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СПТ в ВУЗах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22837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«Об утверждении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Порядка проведения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социально-психологического тестирования обучающихся в образовательных организациях высшего образования»</a:t>
            </a:r>
          </a:p>
        </p:txBody>
      </p:sp>
    </p:spTree>
    <p:extLst>
      <p:ext uri="{BB962C8B-B14F-4D97-AF65-F5344CB8AC3E}">
        <p14:creationId xmlns:p14="http://schemas.microsoft.com/office/powerpoint/2010/main" val="184829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0502" y="267495"/>
            <a:ext cx="5301819" cy="1000524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Полномочия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органов и организаций в части реализации мероприятий по раннему выявлению незаконного потребления наркотических средств и психотропных веществ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2139702"/>
            <a:ext cx="1656184" cy="5760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Порядок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</a:rPr>
              <a:t>ПМО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827584" y="2571750"/>
            <a:ext cx="3312368" cy="1152128"/>
          </a:xfrm>
          <a:prstGeom prst="rightArrow">
            <a:avLst>
              <a:gd name="adj1" fmla="val 40559"/>
              <a:gd name="adj2" fmla="val 4371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Приказ Минздрава России от 6 октября 2014 года №581</a:t>
            </a:r>
          </a:p>
          <a:p>
            <a:pPr algn="ctr"/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99992" y="2427734"/>
            <a:ext cx="3240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«О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порядке проведения профилактических медицинских осмотров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в общеобразовательных организациях и профессиональных образовательных организациях, а также образовательных организациях высшего образования в целях раннего выявления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незаконного потребления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наркотических средств и психотропных веществ»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1419622"/>
            <a:ext cx="4176464" cy="5760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олномочия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руководителей образовательных организаций </a:t>
            </a:r>
          </a:p>
        </p:txBody>
      </p:sp>
    </p:spTree>
    <p:extLst>
      <p:ext uri="{BB962C8B-B14F-4D97-AF65-F5344CB8AC3E}">
        <p14:creationId xmlns:p14="http://schemas.microsoft.com/office/powerpoint/2010/main" val="27382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07704" y="528600"/>
            <a:ext cx="5688632" cy="795654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Полномочия органов и организаций в части реализации мероприятий по раннему выявлению незаконного потребления наркотических средств и психотропных веществ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15616" y="1867562"/>
            <a:ext cx="3456384" cy="80028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олномочия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органов исполнительной власти 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сфере образования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1385044" y="2787774"/>
            <a:ext cx="3835028" cy="194421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Федеральный закон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от 24 июня 1999 года № 120-ФЗ «Об основах системы профилактики безнадзорности и правонарушений несовершеннолетних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64087" y="2643758"/>
            <a:ext cx="33843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подпункт7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пункта 1 статьи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14</a:t>
            </a: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обеспечивают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проведение мероприятий по раннему выявлению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незаконного потребления наркотических средств и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       психотропных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веществ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общеобразовательных организациях и профессиональных образовательных организациях, а также образовательных организация организациях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высшего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31213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5736" y="475322"/>
            <a:ext cx="5112568" cy="728275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Полномочия органов и организаций в части реализации мероприятий по раннему выявлению незаконного потребления наркотических средств и психотропных веществ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87624" y="1635646"/>
            <a:ext cx="3609628" cy="7282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олномочия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органов исполнительной власти 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сфере образования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16573" y="2499742"/>
            <a:ext cx="4747915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1050" dirty="0" smtClean="0"/>
          </a:p>
          <a:p>
            <a:r>
              <a:rPr lang="ru-RU" sz="1050" dirty="0"/>
              <a:t>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формирование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на каждый учебный год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календарного плана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проведения тестирования расположенными на их территории образовательными организациями, </a:t>
            </a:r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взаимодействие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 образовательными организациями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, проводящими тестирование, по приему результатов тестирования,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выполнение обработки и проведения анализа результатов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тестирования,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составление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итогового акта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результатов тестирования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899592" y="2787774"/>
            <a:ext cx="2592288" cy="127672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Порядок проведения СПТ </a:t>
            </a:r>
          </a:p>
          <a:p>
            <a:pPr lvl="0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Приказ Минпросвещения России от 20 февраля 2020 г. № 59 Пункт 15</a:t>
            </a:r>
          </a:p>
        </p:txBody>
      </p:sp>
    </p:spTree>
    <p:extLst>
      <p:ext uri="{BB962C8B-B14F-4D97-AF65-F5344CB8AC3E}">
        <p14:creationId xmlns:p14="http://schemas.microsoft.com/office/powerpoint/2010/main" val="90108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475323"/>
            <a:ext cx="5400600" cy="792695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Полномочия руководителя образовательной организации при проведении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71600" y="1635646"/>
            <a:ext cx="3960440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Полномочия образовательных организаций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971600" y="2859782"/>
            <a:ext cx="3240360" cy="936104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Федеральный закон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от 29 декабря 2012 года №273-ФЗ «Об образовании в Российской Федерации»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2643758"/>
            <a:ext cx="25202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пункт 15.1. часть 3 статьи 28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«К компетенции образовательной организации в установленной сфере деятельности относятся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проведение социально-психологического тестирования обучающихся в целях раннего выявления незаконного потребления наркотических средств и психотропных веществ»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827584" y="3723878"/>
            <a:ext cx="2736304" cy="1080120"/>
          </a:xfrm>
          <a:prstGeom prst="rightArrow">
            <a:avLst>
              <a:gd name="adj1" fmla="val 62094"/>
              <a:gd name="adj2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Порядок проведения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 Приказ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</a:rPr>
              <a:t>Минпросвещения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 России от 20 февраля 2020 г. № 59 Пункт 5</a:t>
            </a:r>
          </a:p>
        </p:txBody>
      </p:sp>
    </p:spTree>
    <p:extLst>
      <p:ext uri="{BB962C8B-B14F-4D97-AF65-F5344CB8AC3E}">
        <p14:creationId xmlns:p14="http://schemas.microsoft.com/office/powerpoint/2010/main" val="11561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59408" y="397322"/>
            <a:ext cx="5544616" cy="760784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Полномочия руководителя образовательной организации при проведении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59632" y="1532280"/>
            <a:ext cx="2664296" cy="82344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Для проведения тестирования руководитель образовательной организации, проводящей тестирование: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787774"/>
            <a:ext cx="374441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организует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получение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от обучающихся либо от их родителей или иных законных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представителей информированных согласий; 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b="1" dirty="0" smtClean="0"/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срок хранения информированных согласий</a:t>
            </a:r>
            <a:r>
              <a:rPr lang="ru-RU" sz="1100" dirty="0"/>
              <a:t>: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до момента отчисления из образовательной организации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endParaRPr lang="ru-RU" sz="1100" dirty="0"/>
          </a:p>
          <a:p>
            <a:r>
              <a:rPr lang="ru-RU" sz="1100" dirty="0" smtClean="0"/>
              <a:t>-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утверждает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поименные списки обучающихся</a:t>
            </a:r>
            <a:r>
              <a:rPr lang="ru-RU" sz="1100" dirty="0"/>
              <a:t>,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составленные по итогам получения от обучающихся либо от их родителей (иных законных представителей) информированных согласий; 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1532280"/>
            <a:ext cx="1584176" cy="82344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Педагог-психолог, социальный педагог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2643758"/>
            <a:ext cx="41044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оздает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комиссию, обеспечивающую организационно-техническое сопровождение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тестирования</a:t>
            </a:r>
          </a:p>
          <a:p>
            <a:r>
              <a:rPr lang="ru-RU" sz="1100" dirty="0" smtClean="0"/>
              <a:t>-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утверждает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расписание тестирования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по классам (группам) и кабинетам (аудиториям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-при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проведении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тестирования допускается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присутствие в кабинете (аудитории)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в качестве наблюдателей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родителей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(законных представителей) обучающихся, участвующих в тестировании.</a:t>
            </a:r>
          </a:p>
        </p:txBody>
      </p:sp>
    </p:spTree>
    <p:extLst>
      <p:ext uri="{BB962C8B-B14F-4D97-AF65-F5344CB8AC3E}">
        <p14:creationId xmlns:p14="http://schemas.microsoft.com/office/powerpoint/2010/main" val="9953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195486"/>
            <a:ext cx="5472608" cy="788312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Организация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и проведение социально-психологического тестирования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7" y="73402"/>
            <a:ext cx="1530915" cy="9103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87624" y="1203598"/>
            <a:ext cx="4824536" cy="1224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Руководитель образовательной организации обеспечивает соблюдение конфиденциальности при проведении тестирования и хранении его результатов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1115616" y="2859782"/>
            <a:ext cx="1872208" cy="576064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Возраст участников тестирования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2427734"/>
            <a:ext cx="36724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/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Тестирование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проводится в отношении обучающихся, достигших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возраста 13-ти лет</a:t>
            </a:r>
            <a:r>
              <a:rPr lang="ru-RU" sz="1100" b="1" dirty="0"/>
              <a:t>,</a:t>
            </a:r>
            <a:r>
              <a:rPr lang="ru-RU" sz="1100" dirty="0"/>
              <a:t>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начиная с 7 класса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обучения в общеобразовательной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15188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Заголовок 17"/>
          <p:cNvSpPr txBox="1"/>
          <p:nvPr/>
        </p:nvSpPr>
        <p:spPr bwMode="auto">
          <a:xfrm>
            <a:off x="2163888" y="298974"/>
            <a:ext cx="5184576" cy="7061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359"/>
            <a:ext cx="1467954" cy="7920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1245989"/>
            <a:ext cx="5114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КОНФИДЕНЦИАЛЬНОСТЬ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*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683568" y="2067694"/>
            <a:ext cx="2917305" cy="1584176"/>
          </a:xfrm>
          <a:prstGeom prst="rightArrow">
            <a:avLst>
              <a:gd name="adj1" fmla="val 69096"/>
              <a:gd name="adj2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*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Федеральный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закон от 27.07.2006 № 149-ФЗ (ред. от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03.04.2</a:t>
            </a:r>
          </a:p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020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) «Об информации, информационных технологиях и о защите информации»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20072" y="1154257"/>
            <a:ext cx="2448272" cy="11521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Руководитель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образовательной организации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обеспечивает соблюдение конфиденциальности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проведении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тестирования 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хранении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результатов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00873" y="2931790"/>
            <a:ext cx="55860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п.7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. статья 1 «7) конфиденциальность информации – обязательное для выполнения лицом, получившим доступ к определенной информации, требование не передавать такую информацию третьим лицам без согласия ее обладателя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С целью обеспечения конфиденциальности результатов тестирования во время его проведения не допускаются свободное общение между обучающимися, участвующими в тестировании, и перемещение по кабинету (аудитории)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35696" y="298975"/>
            <a:ext cx="532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Организация и проведение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социально-психологического  тестирования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5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755575" y="1635646"/>
            <a:ext cx="642546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-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Тестирование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обучающихся, достигших возраста пятнадцати лет, проводится при наличии их информированных согласий в письменной форме об участии в тестировании. 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-Тестирование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обучающихся, не достигших возраста пятнадцати лет, проводится при наличии информированного согласия одного из родителей или иного законного представителя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5147" y="218711"/>
            <a:ext cx="803264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6" y="89756"/>
            <a:ext cx="1530915" cy="9103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3" y="1000152"/>
            <a:ext cx="4526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ДОБРОВОЛЬНОСТЬ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261488"/>
            <a:ext cx="4913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Организация и проведение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социально-психологического тестирования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3376178"/>
            <a:ext cx="70567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dirty="0" smtClean="0">
                <a:solidFill>
                  <a:srgbClr val="1F497D">
                    <a:lumMod val="50000"/>
                  </a:srgbClr>
                </a:solidFill>
                <a:latin typeface="Arial"/>
                <a:cs typeface="+mn-cs"/>
              </a:rPr>
              <a:t>Обучающийся </a:t>
            </a:r>
            <a:r>
              <a:rPr lang="ru-RU" sz="1100" dirty="0">
                <a:solidFill>
                  <a:srgbClr val="1F497D">
                    <a:lumMod val="50000"/>
                  </a:srgbClr>
                </a:solidFill>
                <a:latin typeface="Arial"/>
                <a:cs typeface="+mn-cs"/>
              </a:rPr>
              <a:t>имеет право отказаться от участия в </a:t>
            </a:r>
            <a:r>
              <a:rPr lang="ru-RU" sz="1100" dirty="0" err="1">
                <a:solidFill>
                  <a:srgbClr val="1F497D">
                    <a:lumMod val="50000"/>
                  </a:srgbClr>
                </a:solidFill>
                <a:latin typeface="Arial"/>
                <a:cs typeface="+mn-cs"/>
              </a:rPr>
              <a:t>СПТ</a:t>
            </a:r>
            <a:r>
              <a:rPr lang="ru-RU" sz="1100" dirty="0">
                <a:solidFill>
                  <a:srgbClr val="1F497D">
                    <a:lumMod val="50000"/>
                  </a:srgbClr>
                </a:solidFill>
                <a:latin typeface="Arial"/>
                <a:cs typeface="+mn-cs"/>
              </a:rPr>
              <a:t> в любой момент, поставив об этом в известность члена комиссии, обеспечивающей организационно-техническое сопровождение </a:t>
            </a:r>
            <a:r>
              <a:rPr lang="ru-RU" sz="1100" dirty="0" err="1">
                <a:solidFill>
                  <a:srgbClr val="1F497D">
                    <a:lumMod val="50000"/>
                  </a:srgbClr>
                </a:solidFill>
                <a:latin typeface="Arial"/>
                <a:cs typeface="+mn-cs"/>
              </a:rPr>
              <a:t>СПТ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Arial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859581"/>
              </p:ext>
            </p:extLst>
          </p:nvPr>
        </p:nvGraphicFramePr>
        <p:xfrm>
          <a:off x="755575" y="1660849"/>
          <a:ext cx="6425461" cy="1679510"/>
        </p:xfrm>
        <a:graphic>
          <a:graphicData uri="http://schemas.openxmlformats.org/drawingml/2006/table">
            <a:tbl>
              <a:tblPr/>
              <a:tblGrid>
                <a:gridCol w="6425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795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90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8072" y="183105"/>
            <a:ext cx="5578264" cy="994172"/>
          </a:xfrm>
        </p:spPr>
        <p:txBody>
          <a:bodyPr>
            <a:normAutofit fontScale="90000"/>
          </a:bodyPr>
          <a:lstStyle/>
          <a:p>
            <a:r>
              <a:rPr lang="ru-RU" sz="1100" dirty="0">
                <a:solidFill>
                  <a:prstClr val="black"/>
                </a:solidFill>
              </a:rPr>
              <a:t/>
            </a:r>
            <a:br>
              <a:rPr lang="ru-RU" sz="1100" dirty="0">
                <a:solidFill>
                  <a:prstClr val="black"/>
                </a:solidFill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Порядок действий органов исполнительной власти субъектов Российской Федерации, осуществляющих государственное управление в сфере образования, при проведении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* </a:t>
            </a: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5486"/>
            <a:ext cx="1334504" cy="72008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23478"/>
            <a:ext cx="154575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899592" y="1232052"/>
            <a:ext cx="1872208" cy="648072"/>
          </a:xfrm>
          <a:prstGeom prst="rightArrow">
            <a:avLst>
              <a:gd name="adj1" fmla="val 50000"/>
              <a:gd name="adj2" fmla="val 5108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с 1 сентября по 1 октября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785393" y="2197901"/>
            <a:ext cx="1980220" cy="72008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с 15 сентября по 15 октября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1232052"/>
            <a:ext cx="396044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Организуют проведение информационно-разъяснительной кампании с родителями и мотивационной работы с обучающимися Цель: повышение активности участия обучающихся и снижение количества отказов от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3846" y="2067694"/>
            <a:ext cx="273630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Организуют 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проведение </a:t>
            </a:r>
            <a:r>
              <a:rPr lang="ru-RU" sz="1100" dirty="0" err="1">
                <a:solidFill>
                  <a:schemeClr val="tx2">
                    <a:lumMod val="75000"/>
                  </a:schemeClr>
                </a:solidFill>
              </a:rPr>
              <a:t>СПТ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749389" y="3219822"/>
            <a:ext cx="2016224" cy="72008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до 15 ноября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749389" y="4049452"/>
            <a:ext cx="2016224" cy="792088"/>
          </a:xfrm>
          <a:prstGeom prst="rightArrow">
            <a:avLst>
              <a:gd name="adj1" fmla="val 48198"/>
              <a:gd name="adj2" fmla="val 5609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январь-май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3131838" y="1043704"/>
            <a:ext cx="47525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r>
              <a:rPr lang="ru-RU" sz="1100" dirty="0" smtClean="0"/>
              <a:t>                                                                        </a:t>
            </a:r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Осуществляют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обработку и анализ результатов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Направляют в орган государственной власти субъекта Российской Федерации в сфере охраны здоровья итоговый акт результатов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и информацию о распределении образовательных организаций для прохождения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Информируют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АНК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субъекта Российской Федерации </a:t>
            </a: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3150377" y="505727"/>
            <a:ext cx="4824534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Координируют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проведение профилактической работы в образовательных организациях, включая ее корректировку в соответствии с результатами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9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359"/>
            <a:ext cx="1467954" cy="7920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6540" y="1419622"/>
            <a:ext cx="3528392" cy="7920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Участие образовательных организаций в </a:t>
            </a:r>
            <a:r>
              <a:rPr lang="ru-RU" sz="1200" dirty="0" err="1">
                <a:solidFill>
                  <a:schemeClr val="tx2">
                    <a:lumMod val="50000"/>
                  </a:schemeClr>
                </a:solidFill>
              </a:rPr>
              <a:t>ПМО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1345537" y="2427734"/>
            <a:ext cx="2650399" cy="792088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приказ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Минздрава России от 6 октября 2014 года №581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4860032" y="1995686"/>
            <a:ext cx="28083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 порядке проведения профилактических медицинских 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смотров обучающихся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в общеобразовательных организациях и профессиональных образовательных организациях, а также образовательных организациях высшего образования в целях раннего выявления незаконного потребления наркотических средств и психотропных веществ</a:t>
            </a:r>
            <a:r>
              <a:rPr lang="ru-RU" sz="1100" b="1" dirty="0"/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07705" y="195486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Участие образовательных организаций в проведении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профилактических медицинских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осмотров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7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Заголовок 17"/>
          <p:cNvSpPr txBox="1"/>
          <p:nvPr/>
        </p:nvSpPr>
        <p:spPr bwMode="auto">
          <a:xfrm>
            <a:off x="2079515" y="267494"/>
            <a:ext cx="5446386" cy="8640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Участие образовательных организаций в проведении профилактических медицинских осмотров</a:t>
            </a: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080"/>
            <a:ext cx="1467954" cy="792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5901" y="79279"/>
            <a:ext cx="1615319" cy="7036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1131590"/>
            <a:ext cx="4445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Организатор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987824" y="1203598"/>
            <a:ext cx="1656184" cy="297324"/>
          </a:xfrm>
          <a:prstGeom prst="right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1131590"/>
            <a:ext cx="31683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проводятся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медицинскими организациями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, имеющими лицензии на осуществление медицинской деятельности, предусматривающей выполнение работ (оказание услуг) по «психиатрии-наркологии» и «лабораторной диагностике».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2387084"/>
            <a:ext cx="4795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Добровольность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987824" y="2387084"/>
            <a:ext cx="1872208" cy="318374"/>
          </a:xfrm>
          <a:prstGeom prst="right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5207626" y="2239586"/>
            <a:ext cx="318617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>
                <a:solidFill>
                  <a:schemeClr val="tx2">
                    <a:lumMod val="75000"/>
                  </a:schemeClr>
                </a:solidFill>
              </a:rPr>
              <a:t>ПМО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 осуществляется на основании информированного добровольного согласия обучающихся, их родителей (законных представителей) и с соблюдением принципа врачебной тайны. 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611560" y="1903445"/>
            <a:ext cx="46085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Сроки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проведения</a:t>
            </a:r>
            <a:r>
              <a:rPr lang="ru-RU" dirty="0"/>
              <a:t>: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3153120" y="3568176"/>
            <a:ext cx="1922936" cy="622304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с 15 ноября по 1 декабря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5173501" y="2191806"/>
            <a:ext cx="352839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dirty="0"/>
          </a:p>
          <a:p>
            <a:endParaRPr lang="ru-RU" sz="1100" dirty="0" smtClean="0"/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органы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исполнительной власти субъектов Российской Федерации в сфере охраны здоровья на основании итогового акта результатов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, полученного из органов исполнительной власти субъектов Российской Федерации в сфере образования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составляют список образовательных организаций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субъектов Российской Федерации, участвующих в проведении профилактических медицинских осмотров обучающихся.</a:t>
            </a:r>
          </a:p>
        </p:txBody>
      </p:sp>
    </p:spTree>
    <p:extLst>
      <p:ext uri="{BB962C8B-B14F-4D97-AF65-F5344CB8AC3E}">
        <p14:creationId xmlns:p14="http://schemas.microsoft.com/office/powerpoint/2010/main" val="22022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Заголовок 17"/>
          <p:cNvSpPr txBox="1"/>
          <p:nvPr/>
        </p:nvSpPr>
        <p:spPr bwMode="auto">
          <a:xfrm>
            <a:off x="1687829" y="184122"/>
            <a:ext cx="6416414" cy="64807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20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359"/>
            <a:ext cx="1467954" cy="792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5901" y="79279"/>
            <a:ext cx="1615319" cy="7036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10800000" flipV="1">
            <a:off x="3275856" y="2087002"/>
            <a:ext cx="35821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информация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 несовершеннолетних, состоящих на диспансерном учете, имеющих опыт употребления наркотических средств и психотропных веществ, и об отравлениях ими среди несовершеннолетних, в том числе с летальным исходом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171450" indent="-171450">
              <a:buFontTx/>
              <a:buChar char="-"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   -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дополнительная информация, поступившая от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территориальных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органов Министерства внутренних дел Российской Федерации, комиссий по делам несовершеннолетних и защите их прав субъекта Российской Федерации.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3579718"/>
            <a:ext cx="6336704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r>
              <a:rPr lang="ru-RU" sz="1100" b="1" dirty="0" smtClean="0">
                <a:solidFill>
                  <a:srgbClr val="C00000"/>
                </a:solidFill>
              </a:rPr>
              <a:t>В </a:t>
            </a:r>
            <a:r>
              <a:rPr lang="ru-RU" sz="1100" b="1" dirty="0">
                <a:solidFill>
                  <a:srgbClr val="C00000"/>
                </a:solidFill>
              </a:rPr>
              <a:t>органы охраны здоровья субъектов РФ передаются сведения об образовательных организациях!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184122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Участие образовательных организаций в проведении профилактических медицинских осмотров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827584" y="2427735"/>
            <a:ext cx="2160240" cy="72109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учитывается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899592" y="1275606"/>
            <a:ext cx="2232248" cy="81139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Формирование списка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</a:rPr>
              <a:t>ОО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для участия в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1" y="1275606"/>
            <a:ext cx="4324332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</a:rPr>
              <a:t>-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распределение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ОО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, исходя из численности обучающихся, имеющих риск потребления наркотических средств и психотропных веществ по результатам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СПТ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212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23478"/>
            <a:ext cx="1399295" cy="60958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07562" y="258992"/>
            <a:ext cx="1440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92813" y="1059582"/>
            <a:ext cx="65882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126101" y="1683990"/>
            <a:ext cx="7470753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10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86" y="89756"/>
            <a:ext cx="1530915" cy="9103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51720" y="25899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Участие образовательных организаций в проведении профилактических медицинских осмотров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75524" y="1131591"/>
            <a:ext cx="475286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Минздрав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определяет образовательные организации, которые участвуют в профилактических медицинских осмотрах.</a:t>
            </a: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3275524" y="2157420"/>
            <a:ext cx="5493429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 err="1" smtClean="0">
                <a:solidFill>
                  <a:schemeClr val="accent1">
                    <a:lumMod val="50000"/>
                  </a:schemeClr>
                </a:solidFill>
              </a:rPr>
              <a:t>ОО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субъектов Российской Федерации, в соответствии со списком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ОО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, определенных для участия в проведении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, совместно с представителями медицинской организации, осуществляющей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, проводят собрание обучающихся и родителей (законных представителей), на котором информирует их о целях и порядке проведения профилактического медицинского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осмотра.</a:t>
            </a:r>
          </a:p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бучающимся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и их родителям (или иным законным представителям) предоставляется в полном объеме достоверная информация о форме, методах и порядке проведения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ПМО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3131840" y="2412346"/>
            <a:ext cx="4752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760725" y="1270572"/>
            <a:ext cx="1656184" cy="49147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Сроки проведения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ru-RU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761132" y="1851966"/>
            <a:ext cx="1872482" cy="796908"/>
          </a:xfrm>
          <a:prstGeom prst="rightArrow">
            <a:avLst>
              <a:gd name="adj1" fmla="val 45317"/>
              <a:gd name="adj2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До 1 декабря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755576" y="2628006"/>
            <a:ext cx="1871935" cy="735832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До 15 декабря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576" y="3363838"/>
            <a:ext cx="1728193" cy="7607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Содержание разъяснительной работы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354603"/>
              </p:ext>
            </p:extLst>
          </p:nvPr>
        </p:nvGraphicFramePr>
        <p:xfrm>
          <a:off x="1529101" y="4219838"/>
          <a:ext cx="7239851" cy="923662"/>
        </p:xfrm>
        <a:graphic>
          <a:graphicData uri="http://schemas.openxmlformats.org/drawingml/2006/table">
            <a:tbl>
              <a:tblPr/>
              <a:tblGrid>
                <a:gridCol w="7239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3662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Руководитель</a:t>
                      </a:r>
                      <a:r>
                        <a:rPr kumimoji="0" lang="ru-RU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 (уполномоченное должностное лицо</a:t>
                      </a: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) образовательной организации</a:t>
                      </a:r>
                      <a:r>
                        <a:rPr kumimoji="0" lang="ru-RU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, участвующей в проведении </a:t>
                      </a:r>
                      <a:r>
                        <a:rPr kumimoji="0" lang="ru-RU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ПМО</a:t>
                      </a:r>
                      <a:r>
                        <a:rPr kumimoji="0" lang="ru-RU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, </a:t>
                      </a: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составляет и утверждается поименные списки </a:t>
                      </a:r>
                      <a:r>
                        <a:rPr kumimoji="0" lang="ru-RU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обучающихся учебных групп/классов (с указанием Ф.И.О., года рождения, пола, адреса регистрации обучающегося), подлежащих </a:t>
                      </a:r>
                      <a:r>
                        <a:rPr kumimoji="0" lang="ru-RU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ПМО</a:t>
                      </a:r>
                      <a:r>
                        <a:rPr kumimoji="0" lang="ru-RU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</a:rPr>
                        <a:t>.</a:t>
                      </a:r>
                    </a:p>
                    <a:p>
                      <a:endParaRPr lang="ru-RU" sz="105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55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8072" y="123479"/>
            <a:ext cx="5578264" cy="936103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Единая методика социально-психологического тестирования </a:t>
            </a: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5486"/>
            <a:ext cx="1334504" cy="72008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23478"/>
            <a:ext cx="154575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99792" y="1203598"/>
            <a:ext cx="3744416" cy="62636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Исследуемые показатели единой методики тестирования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611560" y="2030419"/>
            <a:ext cx="624644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Факторы риска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– факторы, повышающие вероятность дебюта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аддиктивных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форм поведения или закрепляющие и поддерживающие паттерны поведения, характерные для различных форм рискового поведения: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«плохая приспосабливаемость,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зависимость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«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потребность во внимании группы»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«принятие асоциальных (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аддиктивных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) установок»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«стремление к риску»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«импульсивность»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«тревожность»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фрустрированность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«склонность к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делинквентности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613419"/>
              </p:ext>
            </p:extLst>
          </p:nvPr>
        </p:nvGraphicFramePr>
        <p:xfrm>
          <a:off x="539552" y="2787774"/>
          <a:ext cx="5664698" cy="1944216"/>
        </p:xfrm>
        <a:graphic>
          <a:graphicData uri="http://schemas.openxmlformats.org/drawingml/2006/table">
            <a:tbl>
              <a:tblPr/>
              <a:tblGrid>
                <a:gridCol w="566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76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514" y="81606"/>
            <a:ext cx="5300798" cy="781597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/>
              <a:t/>
            </a:r>
            <a:br>
              <a:rPr lang="ru-RU" sz="1800" b="0" dirty="0"/>
            </a:br>
            <a:endParaRPr lang="ru-RU" sz="1800" b="0" dirty="0"/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359"/>
            <a:ext cx="1467954" cy="792088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06286"/>
            <a:ext cx="1616075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Факторы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защиты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– факторы, повышающие психологическую устойчивость личности к воздействию факторов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риска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707654"/>
            <a:ext cx="6102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r>
              <a:rPr lang="ru-RU" sz="1200" dirty="0" smtClean="0"/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«принятие родителями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»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«принятие одноклассниками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»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«социальная активность»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«самоконтроль поведения»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самоэффективность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адаптированность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к нормам»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фрустрационная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устойчивость»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«дружелюбие, открытость»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3291830"/>
            <a:ext cx="676875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400" b="1" dirty="0" err="1" smtClean="0">
                <a:solidFill>
                  <a:schemeClr val="accent1">
                    <a:lumMod val="50000"/>
                  </a:schemeClr>
                </a:solidFill>
              </a:rPr>
              <a:t>ПОШКАЛЬНЫЙ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АНАЛИЗ </a:t>
            </a:r>
            <a:endParaRPr lang="ru-RU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результатов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тестирования позволяет сформировать профиль ученика, класса, группы в целях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проведения расширенного скрининга 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</a:rPr>
              <a:t>девиантных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 форм поведения обучающихся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455554"/>
            <a:ext cx="5688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Единая методика социально-психологического тестирования </a:t>
            </a:r>
          </a:p>
        </p:txBody>
      </p:sp>
    </p:spTree>
    <p:extLst>
      <p:ext uri="{BB962C8B-B14F-4D97-AF65-F5344CB8AC3E}">
        <p14:creationId xmlns:p14="http://schemas.microsoft.com/office/powerpoint/2010/main" val="175498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9d2ac2a-a508-428a-92b3-66c03dc998b4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blob:https://web.whatsapp.com/cd2d7a63-be8f-4dc2-a56a-59794f3963a7"/>
          <p:cNvSpPr>
            <a:spLocks noChangeAspect="1" noChangeArrowheads="1"/>
          </p:cNvSpPr>
          <p:nvPr/>
        </p:nvSpPr>
        <p:spPr bwMode="auto">
          <a:xfrm>
            <a:off x="1373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blob:https://web.whatsapp.com/af7387ab-95b1-4a83-9741-a529a0d36a83"/>
          <p:cNvSpPr>
            <a:spLocks noChangeAspect="1" noChangeArrowheads="1"/>
          </p:cNvSpPr>
          <p:nvPr/>
        </p:nvSpPr>
        <p:spPr bwMode="auto">
          <a:xfrm>
            <a:off x="1488281" y="1202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blob:https://web.whatsapp.com/2f051e58-11b6-49a5-824f-e0b6264c8333"/>
          <p:cNvSpPr>
            <a:spLocks noChangeAspect="1" noChangeArrowheads="1"/>
          </p:cNvSpPr>
          <p:nvPr/>
        </p:nvSpPr>
        <p:spPr bwMode="auto">
          <a:xfrm>
            <a:off x="1602581" y="2345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0" descr="blob:https://web.whatsapp.com/4c30e7c5-1e7f-4830-99e4-a25fdac6c0b9"/>
          <p:cNvSpPr>
            <a:spLocks noChangeAspect="1" noChangeArrowheads="1"/>
          </p:cNvSpPr>
          <p:nvPr/>
        </p:nvSpPr>
        <p:spPr bwMode="auto">
          <a:xfrm>
            <a:off x="1716881" y="3488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2" descr="blob:https://web.whatsapp.com/265b4c96-939b-4631-9dc1-7cf34429814e"/>
          <p:cNvSpPr>
            <a:spLocks noChangeAspect="1" noChangeArrowheads="1"/>
          </p:cNvSpPr>
          <p:nvPr/>
        </p:nvSpPr>
        <p:spPr bwMode="auto">
          <a:xfrm>
            <a:off x="1831181" y="4631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blob:https://web.whatsapp.com/4f8a9d34-0474-4b29-a1e2-32c66ad146fa"/>
          <p:cNvSpPr>
            <a:spLocks noChangeAspect="1" noChangeArrowheads="1"/>
          </p:cNvSpPr>
          <p:nvPr/>
        </p:nvSpPr>
        <p:spPr bwMode="auto">
          <a:xfrm>
            <a:off x="1945481" y="5774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269768" y="202563"/>
            <a:ext cx="6353795" cy="97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9pPr>
          </a:lstStyle>
          <a:p>
            <a:pPr lvl="0" algn="ctr" eaLnBrk="1">
              <a:lnSpc>
                <a:spcPct val="100000"/>
              </a:lnSpc>
              <a:defRPr/>
            </a:pPr>
            <a:endParaRPr lang="ru-RU" altLang="ru-RU" sz="2000" b="1" dirty="0">
              <a:solidFill>
                <a:schemeClr val="tx2">
                  <a:lumMod val="75000"/>
                </a:schemeClr>
              </a:solidFill>
              <a:cs typeface="DejaVu Sans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pic>
        <p:nvPicPr>
          <p:cNvPr id="18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254" y="47220"/>
            <a:ext cx="1126477" cy="66052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16881" y="348853"/>
            <a:ext cx="59066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Информационно-мотивационная кампания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ИМК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7" y="1179850"/>
            <a:ext cx="7576412" cy="455796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Ключевым элементом организации проведения социально-психологического тестирования обучающихся является грамотная информационно-мотивационная компания среди участников образовательных отношений!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810493" y="1831378"/>
            <a:ext cx="1584176" cy="576064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ЗАДАЧА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</a:rPr>
              <a:t>ИМК</a:t>
            </a:r>
            <a:endParaRPr lang="ru-RU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71800" y="1711286"/>
            <a:ext cx="56886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формирование позитивной отношения всех субъектов образовательного процесса (администрации, педагогов, обучающихся, родителей/ законных представителей) к участию в </a:t>
            </a:r>
            <a:r>
              <a:rPr lang="ru-RU" sz="1100" dirty="0" err="1"/>
              <a:t>СПТ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683567" y="2880106"/>
            <a:ext cx="1711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Транслируем</a:t>
            </a:r>
            <a:r>
              <a:rPr lang="ru-RU" dirty="0"/>
              <a:t>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99592" y="3363838"/>
            <a:ext cx="1274489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принципы</a:t>
            </a:r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611558" y="2119410"/>
            <a:ext cx="604867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КОНФИДЕНЦИАЛЬНОСТЬ </a:t>
            </a: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ДОБРОВОЛЬНОСТЬ </a:t>
            </a: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НЕНАКАЗУЕМОСТЬ </a:t>
            </a: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ПОМОЩЬ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0800000" flipV="1">
            <a:off x="3563884" y="2917998"/>
            <a:ext cx="1728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Определяем!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75856" y="3363838"/>
            <a:ext cx="172819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ЦЕЛЬ</a:t>
            </a:r>
          </a:p>
        </p:txBody>
      </p:sp>
      <p:sp>
        <p:nvSpPr>
          <p:cNvPr id="23" name="Прямоугольник 22"/>
          <p:cNvSpPr/>
          <p:nvPr/>
        </p:nvSpPr>
        <p:spPr>
          <a:xfrm rot="10800000" flipV="1">
            <a:off x="3059832" y="3802128"/>
            <a:ext cx="194421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выявление рисков </a:t>
            </a:r>
            <a:r>
              <a:rPr lang="ru-RU" sz="1100" dirty="0" err="1"/>
              <a:t>аддиктивного</a:t>
            </a:r>
            <a:r>
              <a:rPr lang="ru-RU" sz="1100" dirty="0"/>
              <a:t> поведения для последующей адресной профилактической работы</a:t>
            </a:r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5868142" y="2407442"/>
            <a:ext cx="25202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Объясняем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7" name="Прямоугольник 26"/>
          <p:cNvSpPr/>
          <p:nvPr/>
        </p:nvSpPr>
        <p:spPr>
          <a:xfrm rot="10800000" flipV="1">
            <a:off x="5480756" y="3026313"/>
            <a:ext cx="35868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для администрации </a:t>
            </a:r>
            <a:r>
              <a:rPr lang="ru-RU" sz="1100" b="1" dirty="0" err="1" smtClean="0">
                <a:solidFill>
                  <a:schemeClr val="accent1">
                    <a:lumMod val="50000"/>
                  </a:schemeClr>
                </a:solidFill>
              </a:rPr>
              <a:t>ОО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инструментарий, способствующий повышению адресности профилактической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деятельности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148064" y="3507854"/>
            <a:ext cx="391957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/>
              <a:t>        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для специалистов</a:t>
            </a:r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    основание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для корректировки и построения системной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             профилактической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(воспитательной)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работы</a:t>
            </a:r>
          </a:p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      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для родителей</a:t>
            </a: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способ объективизации происходящего с подростками, привлечение внимания к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ребенку</a:t>
            </a:r>
          </a:p>
          <a:p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</a:rPr>
              <a:t>     для обучающихся</a:t>
            </a: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м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отивация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на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самопознание / </a:t>
            </a:r>
            <a:r>
              <a:rPr lang="ru-RU" sz="1100" dirty="0" err="1">
                <a:solidFill>
                  <a:schemeClr val="accent1">
                    <a:lumMod val="50000"/>
                  </a:schemeClr>
                </a:solidFill>
              </a:rPr>
              <a:t>самоисследование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 и саморазвитие</a:t>
            </a:r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2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7784" y="1419622"/>
            <a:ext cx="5798468" cy="40981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   </a:t>
            </a:r>
            <a:r>
              <a:rPr lang="ru-RU" sz="2400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5486"/>
            <a:ext cx="1334504" cy="72008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23478"/>
            <a:ext cx="154575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267494"/>
            <a:ext cx="51845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+mj-cs"/>
              </a:rPr>
              <a:t>Изменения в ЕМ </a:t>
            </a:r>
            <a:r>
              <a:rPr lang="ru-RU" sz="1600" b="1" dirty="0" err="1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+mj-cs"/>
              </a:rPr>
              <a:t>СПТ</a:t>
            </a:r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Times New Roman" panose="02020603050405020304" pitchFamily="18" charset="0"/>
              </a:rPr>
              <a:t>2023 году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4F81BD">
                    <a:lumMod val="50000"/>
                  </a:srgb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endParaRPr lang="ru-RU" dirty="0">
              <a:latin typeface="+mj-lt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408933"/>
              </p:ext>
            </p:extLst>
          </p:nvPr>
        </p:nvGraphicFramePr>
        <p:xfrm>
          <a:off x="1378812" y="1006158"/>
          <a:ext cx="6408712" cy="3599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49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Форма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Класс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200" dirty="0" smtClean="0"/>
                        <a:t>Количество утверждений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589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2022</a:t>
                      </a:r>
                      <a:r>
                        <a:rPr lang="ru-RU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5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7-9 классов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110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130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5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классов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140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170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5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Студенты</a:t>
                      </a:r>
                    </a:p>
                    <a:p>
                      <a:r>
                        <a:rPr lang="ru-RU" sz="120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</a:t>
                      </a:r>
                      <a:r>
                        <a:rPr lang="ru-RU" sz="12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ВО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140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170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10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1444EC-30F4-4546-BA0E-14E28119766D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Доработки ЕМ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СПТ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459" y="101834"/>
            <a:ext cx="1241163" cy="6697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9592" y="1046346"/>
            <a:ext cx="2376264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Проблемные зоны и дефициты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6459" y="1851671"/>
            <a:ext cx="4151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Низкая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мотивация</a:t>
            </a:r>
          </a:p>
          <a:p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обучающихся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к заполнению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диагностического инструментария</a:t>
            </a: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636458" y="2387084"/>
            <a:ext cx="64558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Возрастная специфика обучающихся в ответах</a:t>
            </a:r>
          </a:p>
          <a:p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вопросы: высокая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</a:rPr>
              <a:t>протестность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максимизация ответов, маскировка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девиантного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поведения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Сложности с определением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</a:rPr>
              <a:t>валидности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диагностического инструментария по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отдельным шкалам, формам тестам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32040" y="1046347"/>
            <a:ext cx="2160240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Доработка ЕМ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СПТ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1851672"/>
            <a:ext cx="41044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Доработан механизм по выявлению недостоверных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ответов обучающихся (введена шкала лжи и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поправочные регрессионные коэффициенты на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основе ее данных)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Разработаны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дополнительные шкалы для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уравновешивания факторов риска и факторов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защиты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(форма А,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</a:rPr>
              <a:t>В,С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 – шкалы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</a:rPr>
              <a:t>фрустрационная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устойчивость,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</a:rPr>
              <a:t>адаптированность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 к нормам, формы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В, С - дружелюбие, открытость)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Уточнены формулировки стимульного материала и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их апробация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Введена интервальной шкалы оценки суждений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(от 1 до 10 баллов)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987829"/>
              </p:ext>
            </p:extLst>
          </p:nvPr>
        </p:nvGraphicFramePr>
        <p:xfrm>
          <a:off x="657606" y="1864785"/>
          <a:ext cx="3647508" cy="2540513"/>
        </p:xfrm>
        <a:graphic>
          <a:graphicData uri="http://schemas.openxmlformats.org/drawingml/2006/table">
            <a:tbl>
              <a:tblPr/>
              <a:tblGrid>
                <a:gridCol w="3647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4051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35314"/>
              </p:ext>
            </p:extLst>
          </p:nvPr>
        </p:nvGraphicFramePr>
        <p:xfrm>
          <a:off x="4690494" y="1915699"/>
          <a:ext cx="4392488" cy="2549601"/>
        </p:xfrm>
        <a:graphic>
          <a:graphicData uri="http://schemas.openxmlformats.org/drawingml/2006/table">
            <a:tbl>
              <a:tblPr/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496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036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5" y="1491630"/>
            <a:ext cx="8136904" cy="353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123478"/>
            <a:ext cx="1615319" cy="703690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-324544" y="286781"/>
            <a:ext cx="89281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Noto Sans CJK SC" charset="0"/>
              </a:defRPr>
            </a:lvl9pPr>
          </a:lstStyle>
          <a:p>
            <a:pPr lvl="0" algn="ctr" eaLnBrk="1">
              <a:lnSpc>
                <a:spcPct val="100000"/>
              </a:lnSpc>
              <a:defRPr/>
            </a:pPr>
            <a:endParaRPr lang="ru-RU" altLang="ru-RU" sz="2000" dirty="0" smtClean="0">
              <a:solidFill>
                <a:schemeClr val="tx2">
                  <a:lumMod val="75000"/>
                </a:schemeClr>
              </a:solidFill>
              <a:cs typeface="DejaVu Sans" charset="0"/>
            </a:endParaRPr>
          </a:p>
        </p:txBody>
      </p:sp>
      <p:pic>
        <p:nvPicPr>
          <p:cNvPr id="11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5486"/>
            <a:ext cx="1334504" cy="7200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39752" y="339502"/>
            <a:ext cx="4248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Аспекты организации СПТ 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899592" y="2785234"/>
            <a:ext cx="5958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11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973428" y="788685"/>
            <a:ext cx="6190860" cy="573844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каждый обучающийся обеспечивается индивидуальным рабочим местом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933967" y="1364040"/>
            <a:ext cx="6230319" cy="608546"/>
          </a:xfrm>
          <a:prstGeom prst="rightArrow">
            <a:avLst>
              <a:gd name="adj1" fmla="val 50000"/>
              <a:gd name="adj2" fmla="val 4032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рекомендуется проводить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тестирование небольшими группами обучающихся </a:t>
            </a:r>
            <a:br>
              <a:rPr lang="ru-RU" sz="12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933967" y="2040433"/>
            <a:ext cx="6302328" cy="690451"/>
          </a:xfrm>
          <a:prstGeom prst="rightArrow">
            <a:avLst>
              <a:gd name="adj1" fmla="val 64809"/>
              <a:gd name="adj2" fmla="val 4459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1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</a:rPr>
              <a:t>сотрудник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</a:rPr>
              <a:t>ОО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, сопровождающий процедуру СП, не допускает перемещения обучающихся по кабинету и обсуждения вопросов, также препятствует фото и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</a:rPr>
              <a:t>видеофиксацию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</a:rPr>
              <a:t> стимульного материала </a:t>
            </a:r>
            <a:br>
              <a:rPr lang="ru-RU" sz="11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893878" y="2730884"/>
            <a:ext cx="6270409" cy="861463"/>
          </a:xfrm>
          <a:prstGeom prst="rightArrow">
            <a:avLst>
              <a:gd name="adj1" fmla="val 65788"/>
              <a:gd name="adj2" fmla="val 2715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при возникновении трудностей сотрудник </a:t>
            </a:r>
            <a:r>
              <a:rPr lang="ru-RU" sz="1200" dirty="0" err="1">
                <a:solidFill>
                  <a:schemeClr val="tx2">
                    <a:lumMod val="50000"/>
                  </a:schemeClr>
                </a:solidFill>
              </a:rPr>
              <a:t>ОО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не может рассуждать о смысле вопросов методики или </a:t>
            </a:r>
            <a:r>
              <a:rPr lang="ru-RU" sz="1200" dirty="0" err="1">
                <a:solidFill>
                  <a:schemeClr val="tx2">
                    <a:lumMod val="50000"/>
                  </a:schemeClr>
                </a:solidFill>
              </a:rPr>
              <a:t>интепретировать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их</a:t>
            </a:r>
            <a:br>
              <a:rPr lang="ru-RU" sz="12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899592" y="3585298"/>
            <a:ext cx="6264696" cy="720080"/>
          </a:xfrm>
          <a:prstGeom prst="rightArrow">
            <a:avLst>
              <a:gd name="adj1" fmla="val 50000"/>
              <a:gd name="adj2" fmla="val 3833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недопустимо использовать образцов  «правильных ответов»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893878" y="4305378"/>
            <a:ext cx="6342417" cy="720080"/>
          </a:xfrm>
          <a:prstGeom prst="rightArrow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д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ля детей с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</a:rPr>
              <a:t>ОВЗ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сохраняется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рекомендательный характер, исходя из возможностей самих обучающихся  </a:t>
            </a:r>
          </a:p>
        </p:txBody>
      </p:sp>
    </p:spTree>
    <p:extLst>
      <p:ext uri="{BB962C8B-B14F-4D97-AF65-F5344CB8AC3E}">
        <p14:creationId xmlns:p14="http://schemas.microsoft.com/office/powerpoint/2010/main" val="76426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753528"/>
            <a:ext cx="8604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Благодарю за внимание!</a:t>
            </a:r>
          </a:p>
          <a:p>
            <a:pPr marL="0" marR="0" lvl="0" indent="0" algn="ctr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Игътибарыгыз өчен рәхмәт!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191A9A83-B8CF-9A84-3FA6-C64C3A3FE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359"/>
            <a:ext cx="1467954" cy="792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5901" y="79279"/>
            <a:ext cx="1615319" cy="70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715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18330</TotalTime>
  <Words>1840</Words>
  <Application>Microsoft Office PowerPoint</Application>
  <PresentationFormat>Экран (16:9)</PresentationFormat>
  <Paragraphs>368</Paragraphs>
  <Slides>24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DejaVu Sans</vt:lpstr>
      <vt:lpstr>Noto Sans CJK SC</vt:lpstr>
      <vt:lpstr>Times New Roman</vt:lpstr>
      <vt:lpstr>Wingdings</vt:lpstr>
      <vt:lpstr>3_Тема Office</vt:lpstr>
      <vt:lpstr>Презентация PowerPoint</vt:lpstr>
      <vt:lpstr>Презентация PowerPoint</vt:lpstr>
      <vt:lpstr>Нормативно-правовая основа СПТ</vt:lpstr>
      <vt:lpstr>Нормативно-правовая основа СПТ</vt:lpstr>
      <vt:lpstr>Полномочия органов и организаций в части реализации мероприятий по раннему выявлению незаконного потребления наркотических средств и психотропных веществ</vt:lpstr>
      <vt:lpstr>Полномочия органов и организаций в части реализации мероприятий по раннему выявлению незаконного потребления наркотических средств и психотропных веществ</vt:lpstr>
      <vt:lpstr>Полномочия органов и организаций в части реализации мероприятий по раннему выявлению незаконного потребления наркотических средств и психотропных веществ</vt:lpstr>
      <vt:lpstr>Полномочия руководителя образовательной организации при проведении СПТ </vt:lpstr>
      <vt:lpstr>Полномочия руководителя образовательной организации при проведении СПТ </vt:lpstr>
      <vt:lpstr>Организация и проведение социально-психологического тестирования</vt:lpstr>
      <vt:lpstr>Презентация PowerPoint</vt:lpstr>
      <vt:lpstr>Презентация PowerPoint</vt:lpstr>
      <vt:lpstr> Порядок действий органов исполнительной власти субъектов Российской Федерации, осуществляющих государственное управление в сфере образования, при проведении СПТ* </vt:lpstr>
      <vt:lpstr>Презентация PowerPoint</vt:lpstr>
      <vt:lpstr>Презентация PowerPoint</vt:lpstr>
      <vt:lpstr>Презентация PowerPoint</vt:lpstr>
      <vt:lpstr>Презентация PowerPoint</vt:lpstr>
      <vt:lpstr>Единая методика социально-психологического тестирования </vt:lpstr>
      <vt:lpstr>   </vt:lpstr>
      <vt:lpstr>Презентация PowerPoint</vt:lpstr>
      <vt:lpstr>      </vt:lpstr>
      <vt:lpstr>Доработки ЕМ СПТ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IT_Corp</cp:lastModifiedBy>
  <cp:revision>1515</cp:revision>
  <cp:lastPrinted>2022-01-21T12:08:14Z</cp:lastPrinted>
  <dcterms:created xsi:type="dcterms:W3CDTF">2018-05-24T10:38:21Z</dcterms:created>
  <dcterms:modified xsi:type="dcterms:W3CDTF">2023-09-06T07:47:19Z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23</vt:i4>
  </property>
</Properties>
</file>